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0"/>
  </p:notesMasterIdLst>
  <p:sldIdLst>
    <p:sldId id="291" r:id="rId4"/>
    <p:sldId id="287" r:id="rId5"/>
    <p:sldId id="257" r:id="rId6"/>
    <p:sldId id="336" r:id="rId7"/>
    <p:sldId id="293" r:id="rId8"/>
    <p:sldId id="337" r:id="rId9"/>
    <p:sldId id="338" r:id="rId10"/>
    <p:sldId id="339" r:id="rId11"/>
    <p:sldId id="340" r:id="rId12"/>
    <p:sldId id="342" r:id="rId13"/>
    <p:sldId id="343" r:id="rId14"/>
    <p:sldId id="341" r:id="rId15"/>
    <p:sldId id="265" r:id="rId16"/>
    <p:sldId id="280" r:id="rId17"/>
    <p:sldId id="296" r:id="rId18"/>
    <p:sldId id="297" r:id="rId19"/>
  </p:sldIdLst>
  <p:sldSz cx="9144000" cy="6858000" type="screen4x3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88" d="100"/>
          <a:sy n="88" d="100"/>
        </p:scale>
        <p:origin x="1062" y="96"/>
      </p:cViewPr>
      <p:guideLst>
        <p:guide orient="horz" pos="2160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3F3141A-619B-410F-8C59-18E68B91CD32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C367011-2FE4-4FFB-84D9-AA69BAFA0DFF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/>
          <p:nvPr/>
        </p:nvGrpSpPr>
        <p:grpSpPr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080" name="Group 3"/>
            <p:cNvGrpSpPr/>
            <p:nvPr userDrawn="1"/>
          </p:nvGrpSpPr>
          <p:grpSpPr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" name="Freeform 4"/>
              <p:cNvSpPr/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Freeform 5"/>
              <p:cNvSpPr/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Freeform 6"/>
              <p:cNvSpPr/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Freeform 7"/>
              <p:cNvSpPr>
                <a:spLocks noChangeArrowheads="1"/>
              </p:cNvSpPr>
              <p:nvPr/>
            </p:nvSpPr>
            <p:spPr bwMode="auto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Freeform 8"/>
              <p:cNvSpPr/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8" name="Freeform 9"/>
            <p:cNvSpPr/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Freeform 10"/>
            <p:cNvSpPr>
              <a:spLocks noChangeArrowheads="1"/>
            </p:cNvSpPr>
            <p:nvPr/>
          </p:nvSpPr>
          <p:spPr bwMode="auto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223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5223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157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54750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60BE362-D67B-4508-A1CF-09EDB9F7E203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A23EB3-798F-48C5-A7F9-2E92D7C7B68F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A23EB3-798F-48C5-A7F9-2E92D7C7B68F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/>
          <p:nvPr/>
        </p:nvGrpSpPr>
        <p:grpSpPr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04" name="Group 3"/>
            <p:cNvGrpSpPr/>
            <p:nvPr userDrawn="1"/>
          </p:nvGrpSpPr>
          <p:grpSpPr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" name="Freeform 4"/>
              <p:cNvSpPr/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Freeform 5"/>
              <p:cNvSpPr/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Freeform 6"/>
              <p:cNvSpPr/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Freeform 7"/>
              <p:cNvSpPr>
                <a:spLocks noChangeArrowheads="1"/>
              </p:cNvSpPr>
              <p:nvPr/>
            </p:nvSpPr>
            <p:spPr bwMode="auto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Freeform 8"/>
              <p:cNvSpPr/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8" name="Freeform 9"/>
            <p:cNvSpPr/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Freeform 10"/>
            <p:cNvSpPr>
              <a:spLocks noChangeArrowheads="1"/>
            </p:cNvSpPr>
            <p:nvPr/>
          </p:nvSpPr>
          <p:spPr bwMode="auto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223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5223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157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54750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A5B028F-8EA3-4E4B-A109-A4134A093FDE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879A9AF-10F8-4E25-843B-21A853504F98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879A9AF-10F8-4E25-843B-21A853504F98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879A9AF-10F8-4E25-843B-21A853504F98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879A9AF-10F8-4E25-843B-21A853504F98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879A9AF-10F8-4E25-843B-21A853504F98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879A9AF-10F8-4E25-843B-21A853504F98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879A9AF-10F8-4E25-843B-21A853504F98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A23EB3-798F-48C5-A7F9-2E92D7C7B68F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879A9AF-10F8-4E25-843B-21A853504F98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879A9AF-10F8-4E25-843B-21A853504F98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879A9AF-10F8-4E25-843B-21A853504F98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A23EB3-798F-48C5-A7F9-2E92D7C7B68F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A23EB3-798F-48C5-A7F9-2E92D7C7B68F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A23EB3-798F-48C5-A7F9-2E92D7C7B68F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A23EB3-798F-48C5-A7F9-2E92D7C7B68F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A23EB3-798F-48C5-A7F9-2E92D7C7B68F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A23EB3-798F-48C5-A7F9-2E92D7C7B68F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A23EB3-798F-48C5-A7F9-2E92D7C7B68F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0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A23EB3-798F-48C5-A7F9-2E92D7C7B68F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28" name="Group 4"/>
          <p:cNvGrpSpPr/>
          <p:nvPr/>
        </p:nvGrpSpPr>
        <p:grpSpPr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/>
            <p:nvPr userDrawn="1"/>
          </p:nvGrpSpPr>
          <p:grpSpPr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06" name="Freeform 6"/>
              <p:cNvSpPr/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207" name="Freeform 7"/>
              <p:cNvSpPr/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208" name="Freeform 8"/>
              <p:cNvSpPr/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33" name="Freeform 9"/>
              <p:cNvSpPr>
                <a:spLocks noChangeArrowheads="1"/>
              </p:cNvSpPr>
              <p:nvPr/>
            </p:nvSpPr>
            <p:spPr bwMode="auto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210" name="Freeform 10"/>
              <p:cNvSpPr/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1211" name="Freeform 11"/>
            <p:cNvSpPr/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6" name="Freeform 12"/>
            <p:cNvSpPr>
              <a:spLocks noChangeArrowheads="1"/>
            </p:cNvSpPr>
            <p:nvPr/>
          </p:nvSpPr>
          <p:spPr bwMode="auto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121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1" smtClean="0"/>
              <a:t>单击此处编辑母版标题样式</a:t>
            </a:r>
            <a:endParaRPr lang="zh-CN" altLang="en-US" noProof="1" smtClean="0"/>
          </a:p>
        </p:txBody>
      </p:sp>
      <p:sp>
        <p:nvSpPr>
          <p:cNvPr id="5121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1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0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879A9AF-10F8-4E25-843B-21A853504F98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052" name="Group 4"/>
          <p:cNvGrpSpPr/>
          <p:nvPr/>
        </p:nvGrpSpPr>
        <p:grpSpPr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/>
            <p:nvPr userDrawn="1"/>
          </p:nvGrpSpPr>
          <p:grpSpPr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06" name="Freeform 6"/>
              <p:cNvSpPr/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207" name="Freeform 7"/>
              <p:cNvSpPr/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208" name="Freeform 8"/>
              <p:cNvSpPr/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81" name="Freeform 9"/>
              <p:cNvSpPr>
                <a:spLocks noChangeArrowheads="1"/>
              </p:cNvSpPr>
              <p:nvPr/>
            </p:nvSpPr>
            <p:spPr bwMode="auto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210" name="Freeform 10"/>
              <p:cNvSpPr/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1211" name="Freeform 11"/>
            <p:cNvSpPr/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84" name="Freeform 12"/>
            <p:cNvSpPr>
              <a:spLocks noChangeArrowheads="1"/>
            </p:cNvSpPr>
            <p:nvPr/>
          </p:nvSpPr>
          <p:spPr bwMode="auto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121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1" smtClean="0"/>
              <a:t>单击此处编辑母版标题样式</a:t>
            </a:r>
            <a:endParaRPr lang="zh-CN" altLang="en-US" noProof="1" smtClean="0"/>
          </a:p>
        </p:txBody>
      </p:sp>
      <p:sp>
        <p:nvSpPr>
          <p:cNvPr id="5121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1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765175"/>
            <a:ext cx="8229600" cy="360045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2025</a:t>
            </a: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山西岗前网络培训</a:t>
            </a:r>
            <a:br>
              <a:rPr kumimoji="0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br>
              <a:rPr kumimoji="0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学员手机观看视频</a:t>
            </a:r>
            <a:b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操作手册</a:t>
            </a:r>
            <a:b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（仅供参考）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365625"/>
            <a:ext cx="8229600" cy="14398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</a:t>
            </a: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24300" y="476250"/>
            <a:ext cx="489585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8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、注意每次点击视频都是正在学习，可以通过课程章节选择学习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" name="图片 1" descr="C:/Users/admin/Desktop/10.jpg10"/>
          <p:cNvPicPr>
            <a:picLocks noChangeAspect="1"/>
          </p:cNvPicPr>
          <p:nvPr/>
        </p:nvPicPr>
        <p:blipFill>
          <a:blip r:embed="rId1"/>
          <a:srcRect l="5" r="5"/>
          <a:stretch>
            <a:fillRect/>
          </a:stretch>
        </p:blipFill>
        <p:spPr>
          <a:xfrm>
            <a:off x="0" y="0"/>
            <a:ext cx="38715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140200" y="476885"/>
            <a:ext cx="489585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9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、学习完第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章，再次进入可以选择章节学习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" name="图片 1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195" y="-27305"/>
            <a:ext cx="3937000" cy="68853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47700" y="620713"/>
            <a:ext cx="8137525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10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、选修课程学习操作和必修课程一样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5650" y="2781300"/>
            <a:ext cx="72009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注意：手机端暂时不能查学时，请到电脑端查询</a:t>
            </a:r>
            <a:endParaRPr kumimoji="0" lang="zh-CN" altLang="en-US" sz="2400" b="1" kern="1200" cap="none" spc="0" normalizeH="0" baseline="0" noProof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学习进度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-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查询学时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3" name="内容占位符 2" descr="图片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510" y="1342390"/>
            <a:ext cx="9126855" cy="55162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8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注意的问题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en-US" altLang="zh-CN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en-US" altLang="zh-CN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29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539750" y="1700213"/>
            <a:ext cx="80645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、规定学习时间内学习，逾期系统自动关闭；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、规定时间内打印准考证，逾期不能打印；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、规定考试时间内考试，其他时间考试作废。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8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温馨提示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en-US" altLang="zh-CN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en-US" altLang="zh-CN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29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539750" y="1700213"/>
            <a:ext cx="80645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如遇到学习视频卡，不显示学时，打印不出准考证等问题，请及时与学校负责岗前网络培训管理员联系。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（温馨提示：个人资料一经学校通过审核不能再修改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如需修改联系学校管理员打回重审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endParaRPr kumimoji="0" lang="zh-CN" alt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8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结束语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0729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287338" y="2133600"/>
            <a:ext cx="8569325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请认真学习，您错过了，不仅耽误一年，可能影响一生。</a:t>
            </a:r>
            <a:endParaRPr kumimoji="0" lang="en-US" altLang="zh-CN" sz="2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山西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岗前网络培训时间安排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557338"/>
            <a:ext cx="8229600" cy="4525963"/>
          </a:xfrm>
        </p:spPr>
        <p:txBody>
          <a:bodyPr vert="horz" wrap="square" lIns="91440" tIns="45720" rIns="91440" bIns="45720" numCol="1" anchor="t" anchorCtr="0" compatLnSpc="1"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zh-CN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学员注册报名时间：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2025</a:t>
            </a:r>
            <a:r>
              <a:rPr kumimoji="0" lang="zh-CN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</a:t>
            </a:r>
            <a:r>
              <a:rPr kumimoji="0" lang="zh-CN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-9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zh-CN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学校审核时间：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</a:t>
            </a:r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2025</a:t>
            </a:r>
            <a:r>
              <a:rPr lang="zh-CN" altLang="zh-CN" sz="28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</a:t>
            </a:r>
            <a:r>
              <a:rPr lang="zh-CN" altLang="zh-CN" sz="28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zh-CN" sz="28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-9</a:t>
            </a:r>
            <a:r>
              <a:rPr lang="zh-CN" altLang="en-US" sz="28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zh-CN" sz="28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endParaRPr kumimoji="0" lang="zh-CN" altLang="zh-CN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zh-CN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网培中心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复</a:t>
            </a:r>
            <a:r>
              <a:rPr kumimoji="0" lang="zh-CN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核：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</a:t>
            </a:r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2025</a:t>
            </a:r>
            <a:r>
              <a:rPr lang="zh-CN" altLang="zh-CN" sz="28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</a:t>
            </a:r>
            <a:r>
              <a:rPr lang="zh-CN" altLang="zh-CN" sz="28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zh-CN" sz="28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-9</a:t>
            </a:r>
            <a:r>
              <a:rPr lang="zh-CN" altLang="en-US" sz="28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zh-CN" sz="28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endParaRPr kumimoji="0" lang="zh-CN" altLang="zh-CN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zh-CN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线上学习时间：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日-202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24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考试时间：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具体时间另行通知</a:t>
            </a:r>
            <a:endParaRPr kumimoji="0" lang="zh-CN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（注：已经注册过的学员用原账号登录，报名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2025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年岗前培训）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127500" y="333375"/>
            <a:ext cx="4765675" cy="1538288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、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关注”全国高校教师网络培训中心”微信公众号，点击“发消息”进入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8195" name="内容占位符 2" descr="C:/Users/admin/Desktop/岗前二维码.png岗前二维码"/>
          <p:cNvPicPr>
            <a:picLocks noGrp="1" noChangeAspect="1"/>
          </p:cNvPicPr>
          <p:nvPr>
            <p:ph idx="1"/>
          </p:nvPr>
        </p:nvPicPr>
        <p:blipFill>
          <a:blip r:embed="rId1"/>
          <a:srcRect t="584" b="584"/>
          <a:stretch>
            <a:fillRect/>
          </a:stretch>
        </p:blipFill>
        <p:spPr>
          <a:xfrm>
            <a:off x="5519738" y="3500438"/>
            <a:ext cx="1685925" cy="1652587"/>
          </a:xfrm>
        </p:spPr>
      </p:pic>
      <p:sp>
        <p:nvSpPr>
          <p:cNvPr id="8196" name="文本框 3"/>
          <p:cNvSpPr txBox="1"/>
          <p:nvPr/>
        </p:nvSpPr>
        <p:spPr>
          <a:xfrm>
            <a:off x="5364163" y="2708275"/>
            <a:ext cx="2592387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dirty="0">
                <a:solidFill>
                  <a:srgbClr val="FF0000"/>
                </a:solidFill>
              </a:rPr>
              <a:t>扫描下面二维码关注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  <p:pic>
        <p:nvPicPr>
          <p:cNvPr id="2" name="图片 1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30" y="0"/>
            <a:ext cx="38576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51593" y="430213"/>
            <a:ext cx="4752975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、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点击进入“院校学习平台”</a:t>
            </a:r>
            <a:b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b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" name="图片 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305"/>
            <a:ext cx="3627755" cy="68738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140200" y="404813"/>
            <a:ext cx="3960813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、填入山西岗前网络培训账号，密码，再点击登录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0243" name="图片 4" descr="C:/Users/admin/Desktop/5.jpg5"/>
          <p:cNvPicPr>
            <a:picLocks noChangeAspect="1"/>
          </p:cNvPicPr>
          <p:nvPr/>
        </p:nvPicPr>
        <p:blipFill>
          <a:blip r:embed="rId1"/>
          <a:srcRect l="9333" r="9333"/>
          <a:stretch>
            <a:fillRect/>
          </a:stretch>
        </p:blipFill>
        <p:spPr>
          <a:xfrm>
            <a:off x="0" y="0"/>
            <a:ext cx="34544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140200" y="404813"/>
            <a:ext cx="3960813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4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、点击“岗前培训”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1267" name="图片 1" descr="C:/Users/admin/Desktop/6.jpg6"/>
          <p:cNvPicPr>
            <a:picLocks noChangeAspect="1"/>
          </p:cNvPicPr>
          <p:nvPr/>
        </p:nvPicPr>
        <p:blipFill>
          <a:blip r:embed="rId1"/>
          <a:srcRect l="537" r="537"/>
          <a:stretch>
            <a:fillRect/>
          </a:stretch>
        </p:blipFill>
        <p:spPr>
          <a:xfrm>
            <a:off x="0" y="0"/>
            <a:ext cx="356393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11955" y="476250"/>
            <a:ext cx="511175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5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、选择课程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——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进入课程</a:t>
            </a:r>
            <a:b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例如：必修课程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——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教师职业道德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——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进入课程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" name="图片 1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195" y="0"/>
            <a:ext cx="41122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24300" y="476250"/>
            <a:ext cx="489585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6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、选择“做教书育人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“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大先生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”—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大学课堂中”课程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——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进入学习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" name="图片 1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7236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24300" y="476250"/>
            <a:ext cx="489585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7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、注意每次点击视频都是正在学习，可以通过课程章节选择学习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3" name="图片 2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195" y="0"/>
            <a:ext cx="3686175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COMMONDATA" val="eyJoZGlkIjoiZmRiYTdmZjcxZWZjM2M3NzIzNzhhNjdlOTZiZTBlODUifQ=="/>
  <p:tag name="KSO_WPP_MARK_KEY" val="e899fbe3-5ca5-4731-a74f-327387a41e99"/>
  <p:tag name="commondata" val="eyJoZGlkIjoiZjRkNjY2ODc5MTJlMzFjYjM0NDc1YTA0NGI2N2M4NTUifQ=="/>
</p:tagLst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宋体"/>
        <a:cs typeface=""/>
      </a:majorFont>
      <a:minorFont>
        <a:latin typeface="Garamond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宋体"/>
        <a:cs typeface=""/>
      </a:majorFont>
      <a:minorFont>
        <a:latin typeface="Garamond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0</TotalTime>
  <Words>729</Words>
  <Application>WPS 演示</Application>
  <PresentationFormat>全屏显示(4:3)</PresentationFormat>
  <Paragraphs>59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宋体</vt:lpstr>
      <vt:lpstr>Wingdings</vt:lpstr>
      <vt:lpstr>Garamond</vt:lpstr>
      <vt:lpstr>PMingLiU-ExtB</vt:lpstr>
      <vt:lpstr>微软雅黑</vt:lpstr>
      <vt:lpstr>Arial Unicode MS</vt:lpstr>
      <vt:lpstr>Calibri</vt:lpstr>
      <vt:lpstr>Stream</vt:lpstr>
      <vt:lpstr>2_Stream</vt:lpstr>
      <vt:lpstr>2025山西岗前网络培训  学员手机观看视频 操作手册 （仅供参考）</vt:lpstr>
      <vt:lpstr>山西岗前网络培训时间安排</vt:lpstr>
      <vt:lpstr>1、关注”全国高校教师网络培训中心”微信公众号，点击“发消息”进入</vt:lpstr>
      <vt:lpstr> 2、点击进入“院校学习平台”  </vt:lpstr>
      <vt:lpstr>3、填入山西岗前网络培训账号，密码，再点击登录</vt:lpstr>
      <vt:lpstr>4、点击“岗前培训”</vt:lpstr>
      <vt:lpstr>5、选择课程——进入课程 例如：必修课程——教师职业道德——进入课程</vt:lpstr>
      <vt:lpstr>6、选择“做教书育人“大先生”—大学课堂中”课程——进入学习</vt:lpstr>
      <vt:lpstr>7、注意每次点击视频都是正在学习，可以通过课程章节选择学习</vt:lpstr>
      <vt:lpstr>8、注意每次点击视频都是正在学习，可以通过课程章节选择学习</vt:lpstr>
      <vt:lpstr>9、学习完第1章，再次进入可以选择章节学习</vt:lpstr>
      <vt:lpstr>10、选修课程学习操作和必修课程一样</vt:lpstr>
      <vt:lpstr>学习进度-查询学时</vt:lpstr>
      <vt:lpstr>注意的问题</vt:lpstr>
      <vt:lpstr>温馨提示</vt:lpstr>
      <vt:lpstr>结束语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sxgxgp.enetedu.com</dc:title>
  <dc:creator>awds</dc:creator>
  <cp:lastModifiedBy>NNN_</cp:lastModifiedBy>
  <cp:revision>111</cp:revision>
  <dcterms:created xsi:type="dcterms:W3CDTF">2014-09-17T07:09:00Z</dcterms:created>
  <dcterms:modified xsi:type="dcterms:W3CDTF">2025-08-27T02:55:40Z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13</vt:lpwstr>
  </property>
  <property fmtid="{D5CDD505-2E9C-101B-9397-08002B2CF9AE}" pid="3" name="KSOProductBuildVer">
    <vt:lpwstr>2052-12.1.0.16250</vt:lpwstr>
  </property>
  <property fmtid="{D5CDD505-2E9C-101B-9397-08002B2CF9AE}" pid="4" name="ICV">
    <vt:lpwstr>D3E537DF62FE4BE3A776A5C395A8302A_13</vt:lpwstr>
  </property>
</Properties>
</file>